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68" r:id="rId6"/>
    <p:sldId id="277" r:id="rId7"/>
    <p:sldId id="284" r:id="rId8"/>
    <p:sldId id="287" r:id="rId9"/>
    <p:sldId id="278" r:id="rId10"/>
    <p:sldId id="289" r:id="rId11"/>
    <p:sldId id="286" r:id="rId1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E25E649-3F16-4E02-A733-19D2CDBF48F0}" styleName="Stile medio 3 - Color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568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4" d="100"/>
        <a:sy n="3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488" y="2166364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chemeClr val="bg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7472" y="3913632"/>
            <a:ext cx="11506200" cy="45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7/15/26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2167128"/>
            <a:ext cx="11247120" cy="173736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3913212"/>
            <a:ext cx="11503152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7/15/26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7/15/26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7/15/26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7/15/26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7/15/26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/>
              <a:t>BILANCIO 2025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b="1" dirty="0"/>
              <a:t>Comunità Ebraica di Milano</a:t>
            </a:r>
            <a:r>
              <a:rPr lang="it-IT" b="1"/>
              <a:t>, giugno 2026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959898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Agenda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6715" y="2354495"/>
            <a:ext cx="12095285" cy="3975967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it-IT" sz="3200" dirty="0"/>
              <a:t>Confronto 2023 – 2024 -2025 - 2026</a:t>
            </a:r>
          </a:p>
          <a:p>
            <a:pPr>
              <a:lnSpc>
                <a:spcPct val="150000"/>
              </a:lnSpc>
            </a:pPr>
            <a:r>
              <a:rPr lang="it-IT" sz="3200" dirty="0" err="1"/>
              <a:t>Macrovarianti</a:t>
            </a:r>
            <a:r>
              <a:rPr lang="it-IT" sz="3200" dirty="0"/>
              <a:t> della gestione straordinaria</a:t>
            </a:r>
          </a:p>
          <a:p>
            <a:pPr>
              <a:lnSpc>
                <a:spcPct val="150000"/>
              </a:lnSpc>
            </a:pPr>
            <a:r>
              <a:rPr lang="it-IT" sz="3200" dirty="0"/>
              <a:t>Dettaglio della gestione straordinaria</a:t>
            </a:r>
          </a:p>
          <a:p>
            <a:pPr>
              <a:lnSpc>
                <a:spcPct val="150000"/>
              </a:lnSpc>
            </a:pPr>
            <a:r>
              <a:rPr lang="it-IT" sz="3200" dirty="0"/>
              <a:t>Confronto Conto economico 2023 – 2024 - 2025 – 2026 per settore</a:t>
            </a:r>
          </a:p>
          <a:p>
            <a:pPr>
              <a:lnSpc>
                <a:spcPct val="150000"/>
              </a:lnSpc>
            </a:pPr>
            <a:r>
              <a:rPr lang="it-IT" sz="3200" dirty="0"/>
              <a:t>Dismissione immobili (box)</a:t>
            </a:r>
          </a:p>
          <a:p>
            <a:pPr>
              <a:lnSpc>
                <a:spcPct val="150000"/>
              </a:lnSpc>
            </a:pPr>
            <a:r>
              <a:rPr lang="it-IT" sz="3200" dirty="0"/>
              <a:t>Situazione finanziaria al 30.06.2026 e mutuo ipotecario</a:t>
            </a:r>
          </a:p>
        </p:txBody>
      </p:sp>
    </p:spTree>
    <p:extLst>
      <p:ext uri="{BB962C8B-B14F-4D97-AF65-F5344CB8AC3E}">
        <p14:creationId xmlns:p14="http://schemas.microsoft.com/office/powerpoint/2010/main" val="2387780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45949" y="188686"/>
            <a:ext cx="8911687" cy="1524000"/>
          </a:xfrm>
        </p:spPr>
        <p:txBody>
          <a:bodyPr>
            <a:normAutofit/>
          </a:bodyPr>
          <a:lstStyle/>
          <a:p>
            <a:r>
              <a:rPr lang="it-IT" sz="2800" dirty="0"/>
              <a:t>Confronto 2023 – 2024 -2025 - 2026</a:t>
            </a:r>
            <a:br>
              <a:rPr lang="it-IT" sz="2800" dirty="0"/>
            </a:br>
            <a:r>
              <a:rPr lang="it-IT" sz="2800" dirty="0"/>
              <a:t>conto economico</a:t>
            </a:r>
            <a:br>
              <a:rPr lang="it-IT" sz="2800" dirty="0"/>
            </a:br>
            <a:r>
              <a:rPr lang="it-IT" sz="2800" dirty="0"/>
              <a:t>	</a:t>
            </a:r>
          </a:p>
        </p:txBody>
      </p:sp>
      <p:graphicFrame>
        <p:nvGraphicFramePr>
          <p:cNvPr id="5" name="Segnaposto contenut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0719990"/>
              </p:ext>
            </p:extLst>
          </p:nvPr>
        </p:nvGraphicFramePr>
        <p:xfrm>
          <a:off x="1227483" y="2295802"/>
          <a:ext cx="9779339" cy="3739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26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51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31667">
                  <a:extLst>
                    <a:ext uri="{9D8B030D-6E8A-4147-A177-3AD203B41FA5}">
                      <a16:colId xmlns:a16="http://schemas.microsoft.com/office/drawing/2014/main" val="2965746278"/>
                    </a:ext>
                  </a:extLst>
                </a:gridCol>
                <a:gridCol w="1354251">
                  <a:extLst>
                    <a:ext uri="{9D8B030D-6E8A-4147-A177-3AD203B41FA5}">
                      <a16:colId xmlns:a16="http://schemas.microsoft.com/office/drawing/2014/main" val="1800582703"/>
                    </a:ext>
                  </a:extLst>
                </a:gridCol>
                <a:gridCol w="1357791">
                  <a:extLst>
                    <a:ext uri="{9D8B030D-6E8A-4147-A177-3AD203B41FA5}">
                      <a16:colId xmlns:a16="http://schemas.microsoft.com/office/drawing/2014/main" val="1349519063"/>
                    </a:ext>
                  </a:extLst>
                </a:gridCol>
                <a:gridCol w="1357791">
                  <a:extLst>
                    <a:ext uri="{9D8B030D-6E8A-4147-A177-3AD203B41FA5}">
                      <a16:colId xmlns:a16="http://schemas.microsoft.com/office/drawing/2014/main" val="3562447344"/>
                    </a:ext>
                  </a:extLst>
                </a:gridCol>
              </a:tblGrid>
              <a:tr h="811031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Importi in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700" dirty="0"/>
                        <a:t>Consuntivo</a:t>
                      </a:r>
                      <a:r>
                        <a:rPr lang="it-IT" sz="1700" baseline="0" dirty="0"/>
                        <a:t> 2023</a:t>
                      </a:r>
                      <a:endParaRPr lang="it-I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Consuntivo</a:t>
                      </a:r>
                    </a:p>
                    <a:p>
                      <a:pPr algn="ctr"/>
                      <a:r>
                        <a:rPr lang="it-IT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Budget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Consuntivo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Budget 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601">
                <a:tc>
                  <a:txBody>
                    <a:bodyPr/>
                    <a:lstStyle/>
                    <a:p>
                      <a:r>
                        <a:rPr lang="it-IT" sz="2000" dirty="0"/>
                        <a:t>Entrate ordinarie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0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12.663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13.228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0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13.313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0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13.360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0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13.269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601">
                <a:tc>
                  <a:txBody>
                    <a:bodyPr/>
                    <a:lstStyle/>
                    <a:p>
                      <a:r>
                        <a:rPr lang="it-IT" sz="2000" dirty="0"/>
                        <a:t>Uscite ordinarie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0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(13.435)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(13.833)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0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(14.398)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0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(14.418)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0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(14.355)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4509">
                <a:tc>
                  <a:txBody>
                    <a:bodyPr/>
                    <a:lstStyle/>
                    <a:p>
                      <a:r>
                        <a:rPr lang="it-IT" sz="2000" i="1" dirty="0"/>
                        <a:t>Risultato</a:t>
                      </a:r>
                      <a:r>
                        <a:rPr lang="it-IT" sz="2000" i="1" baseline="0" dirty="0"/>
                        <a:t> della gestione ordinaria</a:t>
                      </a:r>
                      <a:endParaRPr lang="it-IT" sz="2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0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(772)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(605)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0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(1.085)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0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(1.058)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0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(1.086)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4509">
                <a:tc>
                  <a:txBody>
                    <a:bodyPr/>
                    <a:lstStyle/>
                    <a:p>
                      <a:r>
                        <a:rPr lang="it-IT" sz="2000" dirty="0"/>
                        <a:t>Risultato gestione straordinaria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0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1.682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835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0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1.858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1.148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1.342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6601">
                <a:tc>
                  <a:txBody>
                    <a:bodyPr/>
                    <a:lstStyle/>
                    <a:p>
                      <a:r>
                        <a:rPr lang="it-IT" sz="2000" b="1" dirty="0"/>
                        <a:t>Risultato d’esercizio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256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5847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macrovarianti</a:t>
            </a:r>
            <a:r>
              <a:rPr lang="it-IT" dirty="0"/>
              <a:t> gestione straordinaria 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2122303"/>
              </p:ext>
            </p:extLst>
          </p:nvPr>
        </p:nvGraphicFramePr>
        <p:xfrm>
          <a:off x="2030959" y="2601219"/>
          <a:ext cx="8128000" cy="329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5449">
                  <a:extLst>
                    <a:ext uri="{9D8B030D-6E8A-4147-A177-3AD203B41FA5}">
                      <a16:colId xmlns:a16="http://schemas.microsoft.com/office/drawing/2014/main" val="1108622921"/>
                    </a:ext>
                  </a:extLst>
                </a:gridCol>
                <a:gridCol w="2852551">
                  <a:extLst>
                    <a:ext uri="{9D8B030D-6E8A-4147-A177-3AD203B41FA5}">
                      <a16:colId xmlns:a16="http://schemas.microsoft.com/office/drawing/2014/main" val="24397039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0776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Plus</a:t>
                      </a:r>
                      <a:r>
                        <a:rPr lang="it-IT" baseline="0" dirty="0"/>
                        <a:t>valenza immobile S. Margherita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418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71248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Cessione cantina via Losanna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9854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Eredità</a:t>
                      </a:r>
                      <a:r>
                        <a:rPr lang="it-IT" baseline="0" dirty="0"/>
                        <a:t> G. Levi (anticipata nel 2024)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85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0008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Minor</a:t>
                      </a:r>
                      <a:r>
                        <a:rPr lang="it-IT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valore peritale immobili La Spezia</a:t>
                      </a: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6128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Sopravvenienze</a:t>
                      </a:r>
                      <a:r>
                        <a:rPr lang="it-IT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passive varie per passaggio ETS (chiusura vecchie situazioni)</a:t>
                      </a: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958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Totale gestione straordinaria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694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2594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1721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Dettaglio gestione straordinaria 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113802"/>
              </p:ext>
            </p:extLst>
          </p:nvPr>
        </p:nvGraphicFramePr>
        <p:xfrm>
          <a:off x="2030959" y="2451751"/>
          <a:ext cx="81280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10862292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4397039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0776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Eredità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101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71248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Transazione S. Cheli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428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9854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Sopravvenienze</a:t>
                      </a:r>
                      <a:r>
                        <a:rPr lang="it-IT" baseline="0" dirty="0"/>
                        <a:t> attive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129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0008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Plusvalenze cessioni</a:t>
                      </a:r>
                      <a:r>
                        <a:rPr lang="it-IT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immobili (via</a:t>
                      </a:r>
                      <a:r>
                        <a:rPr lang="it-IT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Keplero e viale Campania)</a:t>
                      </a: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674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6128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Manutenzioni straordinarie, sopravvenienze</a:t>
                      </a:r>
                      <a:r>
                        <a:rPr lang="it-IT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passive</a:t>
                      </a: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(184)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958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Totale gestione straordinaria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1.148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2594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9898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45949" y="144724"/>
            <a:ext cx="8911687" cy="1121368"/>
          </a:xfrm>
        </p:spPr>
        <p:txBody>
          <a:bodyPr>
            <a:normAutofit fontScale="90000"/>
          </a:bodyPr>
          <a:lstStyle/>
          <a:p>
            <a:r>
              <a:rPr lang="it-IT" sz="2800" dirty="0"/>
              <a:t>Confronto 2023 – 2024 – 2025 - 2026</a:t>
            </a:r>
            <a:br>
              <a:rPr lang="it-IT" sz="2800" dirty="0"/>
            </a:br>
            <a:r>
              <a:rPr lang="it-IT" sz="2800" dirty="0"/>
              <a:t>conto economico per settore</a:t>
            </a:r>
            <a:br>
              <a:rPr lang="it-IT" sz="2800" dirty="0"/>
            </a:br>
            <a:r>
              <a:rPr lang="it-IT" sz="2800" dirty="0"/>
              <a:t>	</a:t>
            </a:r>
          </a:p>
        </p:txBody>
      </p:sp>
      <p:graphicFrame>
        <p:nvGraphicFramePr>
          <p:cNvPr id="5" name="Segnaposto contenut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1614691"/>
              </p:ext>
            </p:extLst>
          </p:nvPr>
        </p:nvGraphicFramePr>
        <p:xfrm>
          <a:off x="1248506" y="1521068"/>
          <a:ext cx="9680334" cy="51386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16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26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84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67146">
                  <a:extLst>
                    <a:ext uri="{9D8B030D-6E8A-4147-A177-3AD203B41FA5}">
                      <a16:colId xmlns:a16="http://schemas.microsoft.com/office/drawing/2014/main" val="144977448"/>
                    </a:ext>
                  </a:extLst>
                </a:gridCol>
                <a:gridCol w="1235244">
                  <a:extLst>
                    <a:ext uri="{9D8B030D-6E8A-4147-A177-3AD203B41FA5}">
                      <a16:colId xmlns:a16="http://schemas.microsoft.com/office/drawing/2014/main" val="3894236633"/>
                    </a:ext>
                  </a:extLst>
                </a:gridCol>
                <a:gridCol w="1235244">
                  <a:extLst>
                    <a:ext uri="{9D8B030D-6E8A-4147-A177-3AD203B41FA5}">
                      <a16:colId xmlns:a16="http://schemas.microsoft.com/office/drawing/2014/main" val="311965307"/>
                    </a:ext>
                  </a:extLst>
                </a:gridCol>
              </a:tblGrid>
              <a:tr h="801601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Risultato per settore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Consuntivo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dirty="0"/>
                        <a:t>Consuntivo</a:t>
                      </a:r>
                      <a:r>
                        <a:rPr lang="it-IT" sz="1500" baseline="0" dirty="0"/>
                        <a:t> </a:t>
                      </a:r>
                      <a:r>
                        <a:rPr lang="it-IT" sz="1500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Budget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/>
                        <a:t>Cons</a:t>
                      </a:r>
                      <a:r>
                        <a:rPr lang="it-IT" dirty="0"/>
                        <a:t>.</a:t>
                      </a:r>
                    </a:p>
                    <a:p>
                      <a:pPr algn="ctr"/>
                      <a:r>
                        <a:rPr lang="it-IT" dirty="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Budget 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2512">
                <a:tc>
                  <a:txBody>
                    <a:bodyPr/>
                    <a:lstStyle/>
                    <a:p>
                      <a:r>
                        <a:rPr lang="it-IT" sz="1600" dirty="0"/>
                        <a:t>Servizi Generali</a:t>
                      </a:r>
                      <a:r>
                        <a:rPr lang="it-IT" sz="1600" baseline="0" dirty="0"/>
                        <a:t> e amministrativi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457200" rtl="0" eaLnBrk="1" latinLnBrk="0" hangingPunct="1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1.110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502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1.718</a:t>
                      </a:r>
                      <a:r>
                        <a:rPr lang="it-IT" baseline="0" dirty="0"/>
                        <a:t> k€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687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1.444 k€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920">
                <a:tc>
                  <a:txBody>
                    <a:bodyPr/>
                    <a:lstStyle/>
                    <a:p>
                      <a:r>
                        <a:rPr lang="it-IT" sz="1600" dirty="0"/>
                        <a:t>Giovani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457200" rtl="0" eaLnBrk="1" latinLnBrk="0" hangingPunct="1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(30) K€</a:t>
                      </a:r>
                    </a:p>
                  </a:txBody>
                  <a:tcPr marL="5753" marR="5753" marT="5753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(41) K€</a:t>
                      </a:r>
                    </a:p>
                  </a:txBody>
                  <a:tcPr marL="5753" marR="5753" marT="5753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(54) K€</a:t>
                      </a:r>
                    </a:p>
                  </a:txBody>
                  <a:tcPr marL="5753" marR="5753" marT="5753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(47) k€</a:t>
                      </a:r>
                    </a:p>
                  </a:txBody>
                  <a:tcPr marL="5753" marR="5753" marT="5753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(84) K€</a:t>
                      </a:r>
                    </a:p>
                  </a:txBody>
                  <a:tcPr marL="5753" marR="5753" marT="5753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3920">
                <a:tc>
                  <a:txBody>
                    <a:bodyPr/>
                    <a:lstStyle/>
                    <a:p>
                      <a:r>
                        <a:rPr lang="it-IT" sz="1600" dirty="0"/>
                        <a:t>Cultura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457200" rtl="0" eaLnBrk="1" latinLnBrk="0" hangingPunct="1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(31) K€</a:t>
                      </a:r>
                    </a:p>
                  </a:txBody>
                  <a:tcPr marL="5753" marR="5753" marT="5753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k€</a:t>
                      </a:r>
                    </a:p>
                  </a:txBody>
                  <a:tcPr marL="5753" marR="5753" marT="5753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(40) K€</a:t>
                      </a:r>
                    </a:p>
                  </a:txBody>
                  <a:tcPr marL="5753" marR="5753" marT="5753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 k€</a:t>
                      </a:r>
                    </a:p>
                  </a:txBody>
                  <a:tcPr marL="5753" marR="5753" marT="5753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(34) K€</a:t>
                      </a:r>
                    </a:p>
                  </a:txBody>
                  <a:tcPr marL="5753" marR="5753" marT="5753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2512">
                <a:tc>
                  <a:txBody>
                    <a:bodyPr/>
                    <a:lstStyle/>
                    <a:p>
                      <a:r>
                        <a:rPr lang="it-IT" sz="1600" dirty="0"/>
                        <a:t>Protezione Civile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457200" rtl="0" eaLnBrk="1" latinLnBrk="0" hangingPunct="1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(172)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(148)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(25)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(44)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(96) K€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456">
                <a:tc>
                  <a:txBody>
                    <a:bodyPr/>
                    <a:lstStyle/>
                    <a:p>
                      <a:r>
                        <a:rPr lang="it-IT" sz="1600" dirty="0"/>
                        <a:t>Comunicazione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457200" rtl="0" eaLnBrk="1" latinLnBrk="0" hangingPunct="1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(176)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(201)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(197)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(228)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(226) k€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2512">
                <a:tc>
                  <a:txBody>
                    <a:bodyPr/>
                    <a:lstStyle/>
                    <a:p>
                      <a:r>
                        <a:rPr lang="it-IT" sz="1600" dirty="0"/>
                        <a:t>Servizi religiosi (</a:t>
                      </a:r>
                      <a:r>
                        <a:rPr lang="it-IT" sz="1600" dirty="0" err="1"/>
                        <a:t>comp</a:t>
                      </a:r>
                      <a:r>
                        <a:rPr lang="it-IT" sz="1600" dirty="0"/>
                        <a:t>. </a:t>
                      </a:r>
                      <a:r>
                        <a:rPr lang="it-IT" sz="1600" dirty="0" err="1"/>
                        <a:t>Distr</a:t>
                      </a:r>
                      <a:r>
                        <a:rPr lang="it-IT" sz="1600" dirty="0"/>
                        <a:t>. </a:t>
                      </a:r>
                      <a:r>
                        <a:rPr lang="it-IT" sz="1600" dirty="0" err="1"/>
                        <a:t>Prod</a:t>
                      </a:r>
                      <a:r>
                        <a:rPr lang="it-IT" sz="1600" dirty="0"/>
                        <a:t>. K.)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457200" rtl="0" eaLnBrk="1" latinLnBrk="0" hangingPunct="1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(343)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(291)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(262)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(320)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(260) K€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2512">
                <a:tc>
                  <a:txBody>
                    <a:bodyPr/>
                    <a:lstStyle/>
                    <a:p>
                      <a:r>
                        <a:rPr lang="it-IT" sz="1600" dirty="0"/>
                        <a:t>Scuola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457200" rtl="0" eaLnBrk="1" latinLnBrk="0" hangingPunct="1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(503)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(473)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(833)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(633)</a:t>
                      </a:r>
                      <a:r>
                        <a:rPr lang="it-IT" baseline="0" dirty="0"/>
                        <a:t> K€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(953) K€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064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Servizio Sociale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457200" rtl="0" eaLnBrk="1" latinLnBrk="0" hangingPunct="1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(36)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(45)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(45)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(95)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(54) K€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0641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Casa di Riposo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457200" rtl="0" eaLnBrk="1" latinLnBrk="0" hangingPunct="1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1.091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926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511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764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519 k€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3920">
                <a:tc>
                  <a:txBody>
                    <a:bodyPr/>
                    <a:lstStyle/>
                    <a:p>
                      <a:r>
                        <a:rPr lang="it-IT" sz="1600" b="1" dirty="0"/>
                        <a:t>Risultato d’esercizio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910 k€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230 k€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773 k€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90 k</a:t>
                      </a:r>
                      <a:r>
                        <a:rPr lang="it-IT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256 k€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0165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C32E80-9B5F-B19D-A01E-4167EF9E2C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F376A1-F6CA-5E83-5F0E-59C676EA0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Dismissione box</a:t>
            </a: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24B687F7-74FF-412E-684A-6416B8091D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93764"/>
              </p:ext>
            </p:extLst>
          </p:nvPr>
        </p:nvGraphicFramePr>
        <p:xfrm>
          <a:off x="2043404" y="3742785"/>
          <a:ext cx="8574835" cy="1484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4375">
                  <a:extLst>
                    <a:ext uri="{9D8B030D-6E8A-4147-A177-3AD203B41FA5}">
                      <a16:colId xmlns:a16="http://schemas.microsoft.com/office/drawing/2014/main" val="2540659927"/>
                    </a:ext>
                  </a:extLst>
                </a:gridCol>
                <a:gridCol w="2146820">
                  <a:extLst>
                    <a:ext uri="{9D8B030D-6E8A-4147-A177-3AD203B41FA5}">
                      <a16:colId xmlns:a16="http://schemas.microsoft.com/office/drawing/2014/main" val="1982070460"/>
                    </a:ext>
                  </a:extLst>
                </a:gridCol>
                <a:gridCol w="2146820">
                  <a:extLst>
                    <a:ext uri="{9D8B030D-6E8A-4147-A177-3AD203B41FA5}">
                      <a16:colId xmlns:a16="http://schemas.microsoft.com/office/drawing/2014/main" val="4021107673"/>
                    </a:ext>
                  </a:extLst>
                </a:gridCol>
                <a:gridCol w="2146820">
                  <a:extLst>
                    <a:ext uri="{9D8B030D-6E8A-4147-A177-3AD203B41FA5}">
                      <a16:colId xmlns:a16="http://schemas.microsoft.com/office/drawing/2014/main" val="4079679822"/>
                    </a:ext>
                  </a:extLst>
                </a:gridCol>
              </a:tblGrid>
              <a:tr h="661140">
                <a:tc>
                  <a:txBody>
                    <a:bodyPr/>
                    <a:lstStyle/>
                    <a:p>
                      <a:r>
                        <a:rPr lang="it-IT" sz="2400" dirty="0"/>
                        <a:t>Box via Radaelli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Perizia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Perizia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Delibera Consiglio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3826689"/>
                  </a:ext>
                </a:extLst>
              </a:tr>
              <a:tr h="661140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Importi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dirty="0"/>
                        <a:t>40.000 €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dirty="0"/>
                        <a:t>45.000 €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dirty="0"/>
                        <a:t>40.000 €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1669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5134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Situazione finanziaria al 30.06.26 e mutuo ipotecario banca intesa 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736003"/>
              </p:ext>
            </p:extLst>
          </p:nvPr>
        </p:nvGraphicFramePr>
        <p:xfrm>
          <a:off x="1947984" y="1960435"/>
          <a:ext cx="8518770" cy="4211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3208">
                  <a:extLst>
                    <a:ext uri="{9D8B030D-6E8A-4147-A177-3AD203B41FA5}">
                      <a16:colId xmlns:a16="http://schemas.microsoft.com/office/drawing/2014/main" val="1108622921"/>
                    </a:ext>
                  </a:extLst>
                </a:gridCol>
                <a:gridCol w="3955562">
                  <a:extLst>
                    <a:ext uri="{9D8B030D-6E8A-4147-A177-3AD203B41FA5}">
                      <a16:colId xmlns:a16="http://schemas.microsoft.com/office/drawing/2014/main" val="24397039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0776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Pagamenti fornitori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t-IT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9264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Scaduto fornitori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687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3846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Fornitori a scadere (fino al 30.09.26)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808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71248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b="1" dirty="0"/>
                        <a:t>Totale fornitori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1.495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025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Scaduto rette</a:t>
                      </a:r>
                      <a:r>
                        <a:rPr lang="it-IT" baseline="0" dirty="0"/>
                        <a:t> scuola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335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9854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Scaduto contributi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1.404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0008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Totale scaduto da incassare </a:t>
                      </a:r>
                      <a:r>
                        <a:rPr lang="it-IT" dirty="0"/>
                        <a:t>(*)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1.739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6128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b="1" dirty="0"/>
                        <a:t>Disponibilità bancaria (compresi anticipi</a:t>
                      </a:r>
                      <a:r>
                        <a:rPr lang="it-IT" b="1" baseline="0" dirty="0"/>
                        <a:t> cassa)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702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2594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44513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asce">
  <a:themeElements>
    <a:clrScheme name="Banded">
      <a:dk1>
        <a:srgbClr val="2C2C2C"/>
      </a:dk1>
      <a:lt1>
        <a:srgbClr val="FFFFFF"/>
      </a:lt1>
      <a:dk2>
        <a:srgbClr val="F56617"/>
      </a:dk2>
      <a:lt2>
        <a:srgbClr val="DDDDDD"/>
      </a:lt2>
      <a:accent1>
        <a:srgbClr val="FFC000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0"/>
      </a:accent6>
      <a:hlink>
        <a:srgbClr val="FF9933"/>
      </a:hlink>
      <a:folHlink>
        <a:srgbClr val="6C606A"/>
      </a:folHlink>
    </a:clrScheme>
    <a:fontScheme name="Banded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7CF026C-957E-4F4E-893C-D02C23AB631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AC9C1F542179343A66C3C1023808C12" ma:contentTypeVersion="0" ma:contentTypeDescription="Creare un nuovo documento." ma:contentTypeScope="" ma:versionID="6020e6e67f879de41db5a4e766b498d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a37d0a55ae8acfd0fc2de3263d663b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198FBEE-C65B-4ACB-A9C4-DB56B3209DCC}">
  <ds:schemaRefs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034AB65-FC33-4640-AA42-011EE50D2FF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591B4B-CAD8-4838-8CF4-22813B98D0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TM03090430[[fn=Fasce]]</Template>
  <TotalTime>9166</TotalTime>
  <Words>594</Words>
  <Application>Microsoft Macintosh PowerPoint</Application>
  <PresentationFormat>Widescreen</PresentationFormat>
  <Paragraphs>166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1" baseType="lpstr">
      <vt:lpstr>Corbel</vt:lpstr>
      <vt:lpstr>Wingdings</vt:lpstr>
      <vt:lpstr>Fasce</vt:lpstr>
      <vt:lpstr>BILANCIO 2025</vt:lpstr>
      <vt:lpstr>Agenda</vt:lpstr>
      <vt:lpstr>Confronto 2023 – 2024 -2025 - 2026 conto economico  </vt:lpstr>
      <vt:lpstr>macrovarianti gestione straordinaria </vt:lpstr>
      <vt:lpstr>Dettaglio gestione straordinaria </vt:lpstr>
      <vt:lpstr>Confronto 2023 – 2024 – 2025 - 2026 conto economico per settore  </vt:lpstr>
      <vt:lpstr>Dismissione box</vt:lpstr>
      <vt:lpstr>Situazione finanziaria al 30.06.26 e mutuo ipotecario banca intesa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Situazione economica e finanziaria</dc:title>
  <dc:creator>Alfonso</dc:creator>
  <cp:lastModifiedBy>Redazione Bollettino</cp:lastModifiedBy>
  <cp:revision>492</cp:revision>
  <cp:lastPrinted>2021-06-24T08:57:39Z</cp:lastPrinted>
  <dcterms:created xsi:type="dcterms:W3CDTF">2018-05-16T14:40:03Z</dcterms:created>
  <dcterms:modified xsi:type="dcterms:W3CDTF">2026-07-15T09:41:47Z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0x0101002AC9C1F542179343A66C3C1023808C12</vt:lpwstr>
  </property>
</Properties>
</file>