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8" r:id="rId6"/>
    <p:sldId id="277" r:id="rId7"/>
    <p:sldId id="278" r:id="rId8"/>
    <p:sldId id="279" r:id="rId9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BUDGET 2022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/>
              <a:t>Comunità Ebraica di Milano, </a:t>
            </a:r>
            <a:r>
              <a:rPr lang="it-IT" b="1" dirty="0" smtClean="0"/>
              <a:t>febbraio 2022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598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6491" y="2011679"/>
            <a:ext cx="11879248" cy="4698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3600" dirty="0"/>
              <a:t>Confronto Conto economico </a:t>
            </a:r>
            <a:r>
              <a:rPr lang="it-IT" sz="3600" dirty="0" smtClean="0"/>
              <a:t>2020-2021-2022</a:t>
            </a:r>
            <a:r>
              <a:rPr lang="it-IT" sz="3600" dirty="0"/>
              <a:t>	</a:t>
            </a:r>
            <a:endParaRPr lang="it-IT" sz="3600" dirty="0" smtClean="0"/>
          </a:p>
          <a:p>
            <a:pPr>
              <a:lnSpc>
                <a:spcPct val="150000"/>
              </a:lnSpc>
            </a:pPr>
            <a:r>
              <a:rPr lang="it-IT" sz="3600" dirty="0" smtClean="0"/>
              <a:t>Confronto </a:t>
            </a:r>
            <a:r>
              <a:rPr lang="it-IT" sz="3600" dirty="0"/>
              <a:t>Conto economico </a:t>
            </a:r>
            <a:r>
              <a:rPr lang="it-IT" sz="3600" dirty="0" smtClean="0"/>
              <a:t>2020-2021-2022 per settore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77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5949" y="188686"/>
            <a:ext cx="8911687" cy="1524000"/>
          </a:xfrm>
        </p:spPr>
        <p:txBody>
          <a:bodyPr>
            <a:normAutofit/>
          </a:bodyPr>
          <a:lstStyle/>
          <a:p>
            <a:r>
              <a:rPr lang="it-IT" sz="2800" dirty="0"/>
              <a:t>Confronto </a:t>
            </a:r>
            <a:r>
              <a:rPr lang="it-IT" sz="2800" dirty="0" smtClean="0"/>
              <a:t>2020 – 2021 - 2022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conto economico</a:t>
            </a:r>
            <a:br>
              <a:rPr lang="it-IT" sz="2800" dirty="0"/>
            </a:br>
            <a:r>
              <a:rPr lang="it-IT" sz="2800" dirty="0"/>
              <a:t>	</a:t>
            </a:r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469123"/>
              </p:ext>
            </p:extLst>
          </p:nvPr>
        </p:nvGraphicFramePr>
        <p:xfrm>
          <a:off x="2011681" y="2091195"/>
          <a:ext cx="7818232" cy="3934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1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2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25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9852"/>
                <a:gridCol w="1242504"/>
              </a:tblGrid>
              <a:tr h="81103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Importi in k€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Consuntivo </a:t>
                      </a:r>
                      <a:r>
                        <a:rPr lang="it-IT" sz="1800" dirty="0" smtClean="0"/>
                        <a:t>2020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Budget 2021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Preconsuntivo 2021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Budget</a:t>
                      </a:r>
                      <a:r>
                        <a:rPr lang="it-IT" sz="1800" baseline="0" dirty="0" smtClean="0">
                          <a:solidFill>
                            <a:schemeClr val="tx1"/>
                          </a:solidFill>
                        </a:rPr>
                        <a:t> 2022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601">
                <a:tc>
                  <a:txBody>
                    <a:bodyPr/>
                    <a:lstStyle/>
                    <a:p>
                      <a:r>
                        <a:rPr lang="it-IT" sz="2000" dirty="0"/>
                        <a:t>Entrate ordinarie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12.340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11.623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11.343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10.969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6601">
                <a:tc>
                  <a:txBody>
                    <a:bodyPr/>
                    <a:lstStyle/>
                    <a:p>
                      <a:r>
                        <a:rPr lang="it-IT" sz="2000" dirty="0"/>
                        <a:t>Uscite ordinarie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(11.731)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(11.578)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(11.811)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(11.561)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4509">
                <a:tc>
                  <a:txBody>
                    <a:bodyPr/>
                    <a:lstStyle/>
                    <a:p>
                      <a:r>
                        <a:rPr lang="it-IT" sz="2000" i="1" dirty="0" smtClean="0"/>
                        <a:t>Risultato</a:t>
                      </a:r>
                      <a:r>
                        <a:rPr lang="it-IT" sz="2000" i="1" baseline="0" dirty="0" smtClean="0"/>
                        <a:t> </a:t>
                      </a:r>
                      <a:r>
                        <a:rPr lang="it-IT" sz="2000" i="1" baseline="0" dirty="0"/>
                        <a:t>della gestione ordinaria</a:t>
                      </a:r>
                      <a:endParaRPr lang="it-IT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609 (*)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(468)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(592)</a:t>
                      </a:r>
                      <a:endParaRPr lang="it-I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4509">
                <a:tc>
                  <a:txBody>
                    <a:bodyPr/>
                    <a:lstStyle/>
                    <a:p>
                      <a:r>
                        <a:rPr lang="it-IT" sz="2000" dirty="0"/>
                        <a:t>Proventi gestione straordinaria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1.502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295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802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773</a:t>
                      </a:r>
                      <a:endParaRPr lang="it-IT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6601">
                <a:tc>
                  <a:txBody>
                    <a:bodyPr/>
                    <a:lstStyle/>
                    <a:p>
                      <a:r>
                        <a:rPr lang="it-IT" sz="2000" b="1" dirty="0"/>
                        <a:t>Risultato d’esercizio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2.111</a:t>
                      </a:r>
                      <a:endParaRPr lang="it-I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340</a:t>
                      </a:r>
                      <a:endParaRPr lang="it-I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334</a:t>
                      </a:r>
                      <a:endParaRPr lang="it-I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181</a:t>
                      </a:r>
                      <a:endParaRPr lang="it-I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991216" y="6405615"/>
            <a:ext cx="902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(*) </a:t>
            </a:r>
            <a:r>
              <a:rPr lang="it-IT" dirty="0" smtClean="0"/>
              <a:t>beneficia della FIS per circa 750 k€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584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5949" y="188686"/>
            <a:ext cx="8911687" cy="1524000"/>
          </a:xfrm>
        </p:spPr>
        <p:txBody>
          <a:bodyPr>
            <a:normAutofit/>
          </a:bodyPr>
          <a:lstStyle/>
          <a:p>
            <a:r>
              <a:rPr lang="it-IT" sz="2800" dirty="0"/>
              <a:t>Confronto </a:t>
            </a:r>
            <a:r>
              <a:rPr lang="it-IT" sz="2800" dirty="0" smtClean="0"/>
              <a:t>2020 – 2021 - 2022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conto economico per settore</a:t>
            </a:r>
            <a:br>
              <a:rPr lang="it-IT" sz="2800" dirty="0"/>
            </a:br>
            <a:r>
              <a:rPr lang="it-IT" sz="2800" dirty="0"/>
              <a:t>	</a:t>
            </a:r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131774"/>
              </p:ext>
            </p:extLst>
          </p:nvPr>
        </p:nvGraphicFramePr>
        <p:xfrm>
          <a:off x="1684289" y="1946757"/>
          <a:ext cx="8079912" cy="4753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9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8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3283"/>
                <a:gridCol w="1455088"/>
              </a:tblGrid>
              <a:tr h="91261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Risultato per settore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Consuntivo 2020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Budget 2021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PreCons</a:t>
                      </a:r>
                      <a:r>
                        <a:rPr lang="it-IT" sz="1800" dirty="0" smtClean="0"/>
                        <a:t>. 2021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Budget </a:t>
                      </a:r>
                    </a:p>
                    <a:p>
                      <a:pPr algn="ctr"/>
                      <a:r>
                        <a:rPr lang="it-IT" sz="1800" dirty="0" smtClean="0"/>
                        <a:t>2022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r>
                        <a:rPr lang="it-IT" sz="1600" dirty="0"/>
                        <a:t>Servizi Generali</a:t>
                      </a:r>
                      <a:r>
                        <a:rPr lang="it-IT" sz="1600" baseline="0" dirty="0"/>
                        <a:t> e amministrativi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1.765</a:t>
                      </a:r>
                      <a:r>
                        <a:rPr lang="it-IT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208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353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470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r>
                        <a:rPr lang="it-IT" sz="1600" dirty="0"/>
                        <a:t>Giovani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(4) K€</a:t>
                      </a:r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(40)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(40)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r>
                        <a:rPr lang="it-IT" sz="1600" dirty="0"/>
                        <a:t>Cultura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(20) K€</a:t>
                      </a:r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(34)</a:t>
                      </a:r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k€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(53)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(44) k€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r>
                        <a:rPr lang="it-IT" sz="1600" dirty="0"/>
                        <a:t>Protezione Civile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(224) K€ 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(107)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(104)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r>
                        <a:rPr lang="it-IT" sz="1600" dirty="0"/>
                        <a:t>Comunicazione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(146)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(139)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(150)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(163)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2856">
                <a:tc>
                  <a:txBody>
                    <a:bodyPr/>
                    <a:lstStyle/>
                    <a:p>
                      <a:r>
                        <a:rPr lang="it-IT" sz="1600" dirty="0"/>
                        <a:t>Servizi religiosi (</a:t>
                      </a:r>
                      <a:r>
                        <a:rPr lang="it-IT" sz="1600" dirty="0" err="1"/>
                        <a:t>comp</a:t>
                      </a:r>
                      <a:r>
                        <a:rPr lang="it-IT" sz="1600" dirty="0"/>
                        <a:t>. </a:t>
                      </a:r>
                      <a:r>
                        <a:rPr lang="it-IT" sz="1600" dirty="0" err="1"/>
                        <a:t>Distr</a:t>
                      </a:r>
                      <a:r>
                        <a:rPr lang="it-IT" sz="1600" dirty="0"/>
                        <a:t>. </a:t>
                      </a:r>
                      <a:r>
                        <a:rPr lang="it-IT" sz="1600" dirty="0" err="1"/>
                        <a:t>Prod</a:t>
                      </a:r>
                      <a:r>
                        <a:rPr lang="it-IT" sz="1600" dirty="0"/>
                        <a:t>. K.)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(444)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(214)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(166)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(269)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r>
                        <a:rPr lang="it-IT" sz="1600" dirty="0"/>
                        <a:t>Scuola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116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(363)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(436)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Servizio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274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(31)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(71)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(8)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Casa di Riposo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794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819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931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775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332">
                <a:tc>
                  <a:txBody>
                    <a:bodyPr/>
                    <a:lstStyle/>
                    <a:p>
                      <a:r>
                        <a:rPr lang="it-IT" sz="1600" b="1" dirty="0"/>
                        <a:t>Risultato d’esercizio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2.111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340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334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181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5949" y="188686"/>
            <a:ext cx="8911687" cy="1524000"/>
          </a:xfrm>
        </p:spPr>
        <p:txBody>
          <a:bodyPr>
            <a:normAutofit/>
          </a:bodyPr>
          <a:lstStyle/>
          <a:p>
            <a:r>
              <a:rPr lang="it-IT" sz="2800" dirty="0"/>
              <a:t>Confronto </a:t>
            </a:r>
            <a:r>
              <a:rPr lang="it-IT" sz="2800" dirty="0" smtClean="0"/>
              <a:t>2020 – 2021 - 2022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conto economico per settore</a:t>
            </a:r>
            <a:br>
              <a:rPr lang="it-IT" sz="2800" dirty="0"/>
            </a:br>
            <a:r>
              <a:rPr lang="it-IT" sz="2800" dirty="0"/>
              <a:t>	</a:t>
            </a:r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366188"/>
              </p:ext>
            </p:extLst>
          </p:nvPr>
        </p:nvGraphicFramePr>
        <p:xfrm>
          <a:off x="1501410" y="1884459"/>
          <a:ext cx="9972321" cy="491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9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74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9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4639"/>
                <a:gridCol w="1466078"/>
                <a:gridCol w="1542777"/>
                <a:gridCol w="934518"/>
              </a:tblGrid>
              <a:tr h="89516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Risultato per settore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Consuntivo 2020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Budget 2021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PreCons</a:t>
                      </a:r>
                      <a:r>
                        <a:rPr lang="it-IT" sz="1800" dirty="0" smtClean="0"/>
                        <a:t>. 2021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Di cui gestione </a:t>
                      </a:r>
                      <a:r>
                        <a:rPr lang="it-IT" sz="1800" dirty="0" err="1" smtClean="0"/>
                        <a:t>straor</a:t>
                      </a:r>
                      <a:r>
                        <a:rPr lang="it-IT" sz="1800" dirty="0" smtClean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Budget</a:t>
                      </a:r>
                    </a:p>
                    <a:p>
                      <a:pPr algn="ctr"/>
                      <a:r>
                        <a:rPr lang="it-IT" sz="1800" dirty="0" smtClean="0"/>
                        <a:t>2022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Di cui </a:t>
                      </a:r>
                      <a:r>
                        <a:rPr lang="it-IT" sz="1800" dirty="0" err="1" smtClean="0"/>
                        <a:t>gest</a:t>
                      </a:r>
                      <a:r>
                        <a:rPr lang="it-IT" sz="1800" dirty="0" smtClean="0"/>
                        <a:t>.</a:t>
                      </a:r>
                    </a:p>
                    <a:p>
                      <a:pPr algn="ctr"/>
                      <a:r>
                        <a:rPr lang="it-IT" sz="1800" dirty="0" err="1" smtClean="0"/>
                        <a:t>straor</a:t>
                      </a:r>
                      <a:r>
                        <a:rPr lang="it-IT" sz="1800" dirty="0" smtClean="0"/>
                        <a:t>. 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6936">
                <a:tc>
                  <a:txBody>
                    <a:bodyPr/>
                    <a:lstStyle/>
                    <a:p>
                      <a:r>
                        <a:rPr lang="it-IT" sz="1600" dirty="0"/>
                        <a:t>Servizi Generali</a:t>
                      </a:r>
                      <a:r>
                        <a:rPr lang="it-IT" sz="1600" baseline="0" dirty="0"/>
                        <a:t> e amministrativi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1.765</a:t>
                      </a:r>
                      <a:r>
                        <a:rPr lang="it-IT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208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353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465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470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bg1"/>
                          </a:solidFill>
                        </a:rPr>
                        <a:t>373 k€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226">
                <a:tc>
                  <a:txBody>
                    <a:bodyPr/>
                    <a:lstStyle/>
                    <a:p>
                      <a:r>
                        <a:rPr lang="it-IT" sz="1600" dirty="0"/>
                        <a:t>Giovani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(4) K€</a:t>
                      </a:r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(40)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(40)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3052">
                <a:tc>
                  <a:txBody>
                    <a:bodyPr/>
                    <a:lstStyle/>
                    <a:p>
                      <a:r>
                        <a:rPr lang="it-IT" sz="1600" dirty="0"/>
                        <a:t>Cultura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(20) K€</a:t>
                      </a:r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(34)</a:t>
                      </a:r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k€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(53)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(44) k€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3" marR="5753" marT="5753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226">
                <a:tc>
                  <a:txBody>
                    <a:bodyPr/>
                    <a:lstStyle/>
                    <a:p>
                      <a:r>
                        <a:rPr lang="it-IT" sz="1600" dirty="0"/>
                        <a:t>Protezione Civile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(224) K€  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(107)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(104)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226">
                <a:tc>
                  <a:txBody>
                    <a:bodyPr/>
                    <a:lstStyle/>
                    <a:p>
                      <a:r>
                        <a:rPr lang="it-IT" sz="1600" dirty="0"/>
                        <a:t>Comunicazione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(146)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(139)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(150)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(163)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6936">
                <a:tc>
                  <a:txBody>
                    <a:bodyPr/>
                    <a:lstStyle/>
                    <a:p>
                      <a:r>
                        <a:rPr lang="it-IT" sz="1600" dirty="0"/>
                        <a:t>Servizi religiosi (</a:t>
                      </a:r>
                      <a:r>
                        <a:rPr lang="it-IT" sz="1600" dirty="0" err="1"/>
                        <a:t>comp</a:t>
                      </a:r>
                      <a:r>
                        <a:rPr lang="it-IT" sz="1600" dirty="0"/>
                        <a:t>. </a:t>
                      </a:r>
                      <a:r>
                        <a:rPr lang="it-IT" sz="1600" dirty="0" err="1"/>
                        <a:t>Distr</a:t>
                      </a:r>
                      <a:r>
                        <a:rPr lang="it-IT" sz="1600" dirty="0"/>
                        <a:t>. </a:t>
                      </a:r>
                      <a:r>
                        <a:rPr lang="it-IT" sz="1600" dirty="0" err="1"/>
                        <a:t>Prod</a:t>
                      </a:r>
                      <a:r>
                        <a:rPr lang="it-IT" sz="1600" dirty="0"/>
                        <a:t>. K.)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(444)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(214)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(166)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(269)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226">
                <a:tc>
                  <a:txBody>
                    <a:bodyPr/>
                    <a:lstStyle/>
                    <a:p>
                      <a:r>
                        <a:rPr lang="it-IT" sz="1600" dirty="0"/>
                        <a:t>Scuola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116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(363)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(436)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50 k€</a:t>
                      </a:r>
                      <a:endParaRPr lang="it-IT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82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Servizio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274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(31)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(71)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(8)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22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Casa di Riposo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794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819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931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337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775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/>
                      <a:r>
                        <a:rPr lang="it-IT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250 k€</a:t>
                      </a:r>
                      <a:endParaRPr lang="it-IT" sz="16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226">
                <a:tc>
                  <a:txBody>
                    <a:bodyPr/>
                    <a:lstStyle/>
                    <a:p>
                      <a:r>
                        <a:rPr lang="it-IT" sz="1600" b="1" dirty="0"/>
                        <a:t>Risultato d’esercizio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2.111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340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334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802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181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773 k€</a:t>
                      </a:r>
                      <a:endParaRPr lang="it-IT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9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B7CF026C-957E-4F4E-893C-D02C23AB6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C9C1F542179343A66C3C1023808C12" ma:contentTypeVersion="0" ma:contentTypeDescription="Creare un nuovo documento." ma:contentTypeScope="" ma:versionID="6020e6e67f879de41db5a4e766b498d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a37d0a55ae8acfd0fc2de3263d663b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98FBEE-C65B-4ACB-A9C4-DB56B3209DC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34AB65-FC33-4640-AA42-011EE50D2F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591B4B-CAD8-4838-8CF4-22813B98D0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6014</TotalTime>
  <Words>568</Words>
  <Application>Microsoft Office PowerPoint</Application>
  <PresentationFormat>Personalizzato</PresentationFormat>
  <Paragraphs>163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Fasce</vt:lpstr>
      <vt:lpstr>BUDGET 2022</vt:lpstr>
      <vt:lpstr>Agenda</vt:lpstr>
      <vt:lpstr>Confronto 2020 – 2021 - 2022 conto economico  </vt:lpstr>
      <vt:lpstr>Confronto 2020 – 2021 - 2022  conto economico per settore  </vt:lpstr>
      <vt:lpstr>Confronto 2020 – 2021 - 2022  conto economico per settore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Situazione economica e finanziaria</dc:title>
  <dc:creator>Alfonso</dc:creator>
  <cp:lastModifiedBy>utente</cp:lastModifiedBy>
  <cp:revision>370</cp:revision>
  <cp:lastPrinted>2022-01-07T13:08:34Z</cp:lastPrinted>
  <dcterms:created xsi:type="dcterms:W3CDTF">2018-05-16T14:40:03Z</dcterms:created>
  <dcterms:modified xsi:type="dcterms:W3CDTF">2022-01-31T15:31:03Z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0x0101002AC9C1F542179343A66C3C1023808C12</vt:lpwstr>
  </property>
</Properties>
</file>